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D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617E4-0B4C-26AE-B756-0129A4FD5F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8D4846-D4F1-6AAD-5806-82D65BB827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2A489-8B81-D6A1-927E-E08C441D8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0A5DD-5954-472D-9F8B-73B29ACE89E8}" type="datetimeFigureOut">
              <a:rPr lang="en-GB" smtClean="0"/>
              <a:t>02/09/2023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0D871-030F-D68F-EBD1-7084F6A7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F65011-21C6-716B-A932-8305A7B2C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13B6-9F3A-49ED-8427-60C8B4CFF5F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4297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E39D0-7F2D-CE74-9842-1F47314DF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2B5E48-B3E3-9880-662A-B634331F12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D635D-30EE-DC14-5184-B815277E0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0A5DD-5954-472D-9F8B-73B29ACE89E8}" type="datetimeFigureOut">
              <a:rPr lang="en-GB" smtClean="0"/>
              <a:t>02/09/2023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5271F-99E7-198E-A09B-53E0A1DCE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8AF51-6FD2-BCC2-1E61-44BB07747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13B6-9F3A-49ED-8427-60C8B4CFF5F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736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F0CA3B-40D3-BE62-0E65-D91B2D2B43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44BF5B-404B-CD56-6C5D-283EC1B285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7D9C1-D034-9E60-D909-FA5F87C82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0A5DD-5954-472D-9F8B-73B29ACE89E8}" type="datetimeFigureOut">
              <a:rPr lang="en-GB" smtClean="0"/>
              <a:t>02/09/2023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13E63-E2D2-9898-22FF-5E6FB7458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7FBA2-81A8-B8B3-AFAA-D79F2BD1D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13B6-9F3A-49ED-8427-60C8B4CFF5F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604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A24CB-5E07-9E2C-3BD5-894E0F886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A694E-A110-257F-8526-AE806C62B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D85D9-6CFD-0194-2EED-D25025E6A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0A5DD-5954-472D-9F8B-73B29ACE89E8}" type="datetimeFigureOut">
              <a:rPr lang="en-GB" smtClean="0"/>
              <a:t>02/09/2023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2509C-B22D-A942-5FF3-399812648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0741B-6106-F5C7-F4C7-6DF117699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13B6-9F3A-49ED-8427-60C8B4CFF5F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0517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4A428-31AC-6A78-5543-F9BA65FDE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CD9624-BD40-8BA7-7B20-5EB83CE0F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EB988-2B2E-601A-5596-D02D99E61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0A5DD-5954-472D-9F8B-73B29ACE89E8}" type="datetimeFigureOut">
              <a:rPr lang="en-GB" smtClean="0"/>
              <a:t>02/09/2023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F6A81-ED06-3279-D32D-E3854ABCB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5EBAF0-092E-9377-04E4-F193B3123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13B6-9F3A-49ED-8427-60C8B4CFF5F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7304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38BCC-C254-0AE8-D6C0-C42AB7F96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70750-B70E-68B3-0CA9-4BB4C46E3B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890F39-466E-8673-A9DD-C5F0CC478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1DC1B-9450-79E6-26FD-1D452A48D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0A5DD-5954-472D-9F8B-73B29ACE89E8}" type="datetimeFigureOut">
              <a:rPr lang="en-GB" smtClean="0"/>
              <a:t>02/09/2023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DE1BD8-93E4-2E84-91BD-F09BD30E6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8B558-0F4C-EEE6-A160-785087F7E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13B6-9F3A-49ED-8427-60C8B4CFF5F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7893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97E60-A829-D099-B8D6-A61EA55D1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6FD44C-7547-24D3-F909-220426F14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22218C-86A6-C608-04CD-691ED4DBD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24802C-0879-6FB8-0BCB-C4A55FF321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30F613-6C3A-96F6-FC3E-09378813FD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6B1163-EE53-1C76-65F6-9F4D1661D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0A5DD-5954-472D-9F8B-73B29ACE89E8}" type="datetimeFigureOut">
              <a:rPr lang="en-GB" smtClean="0"/>
              <a:t>02/09/2023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4CF9D6-BB3C-798A-209A-F9732C76C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A622E2-BC4C-97E1-E44D-31EE3E9B9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13B6-9F3A-49ED-8427-60C8B4CFF5F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8559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4CB77-92B6-A911-E502-941AB7525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7FCB9C-6E7A-F3EB-4CF5-F5CE1EAFD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0A5DD-5954-472D-9F8B-73B29ACE89E8}" type="datetimeFigureOut">
              <a:rPr lang="en-GB" smtClean="0"/>
              <a:t>02/09/2023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38E0F7-2718-E31A-316A-AFDE69994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5300F4-E170-FA67-E4D8-B19F0D658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13B6-9F3A-49ED-8427-60C8B4CFF5F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870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42B461-990F-D393-F2E6-F1F40C829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0A5DD-5954-472D-9F8B-73B29ACE89E8}" type="datetimeFigureOut">
              <a:rPr lang="en-GB" smtClean="0"/>
              <a:t>02/09/2023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8A226D-92DD-6C07-E5B7-524D84CB1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7EA5C5-38BD-AC16-DDF3-9F60BA3FB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13B6-9F3A-49ED-8427-60C8B4CFF5F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1236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672CE-4732-0843-29CD-DBC04E71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E3DCA-B1F2-5E56-3B37-90A9C5F58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842BDD-4DCE-D5A7-5BA8-7A212CFF0C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343AC6-F886-F373-F501-3E2AF0254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0A5DD-5954-472D-9F8B-73B29ACE89E8}" type="datetimeFigureOut">
              <a:rPr lang="en-GB" smtClean="0"/>
              <a:t>02/09/2023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DC32A7-7ED0-477F-98A7-0AA939CB2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BA57E8-F4C0-B3B3-B83A-F962A74E2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13B6-9F3A-49ED-8427-60C8B4CFF5F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11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30CBE-53B4-00F3-F0FF-F75B53A63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DAC651-CCBE-B24E-8A7C-B3D3BAD0C3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873A4-373A-AFCD-7890-375D7ECFCD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D16514-92A2-C69B-489B-47E1C7514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0A5DD-5954-472D-9F8B-73B29ACE89E8}" type="datetimeFigureOut">
              <a:rPr lang="en-GB" smtClean="0"/>
              <a:t>02/09/2023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CA4C4-42B9-7EE8-4C7B-0B9C38E0A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20D758-01BD-89A4-BEDC-E1FA91724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13B6-9F3A-49ED-8427-60C8B4CFF5F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3685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01DEE9-2DCA-6690-7766-A46874DD1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34E7D-CB49-A349-FD32-AF832EB18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AF946B-267C-95A2-F1CB-87EE959535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0A5DD-5954-472D-9F8B-73B29ACE89E8}" type="datetimeFigureOut">
              <a:rPr lang="en-GB" smtClean="0"/>
              <a:t>02/09/2023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8D74A-337B-5F5A-8B6B-1BB798E1CC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F12AB-E77D-3815-FBD4-95BF8F7C84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613B6-9F3A-49ED-8427-60C8B4CFF5F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663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ary@thesquashcoach.co.u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hooksquash.org.uk/" TargetMode="External"/><Relationship Id="rId4" Type="http://schemas.openxmlformats.org/officeDocument/2006/relationships/hyperlink" Target="http://www.thesquashcoach.co.uk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berkshiresquash.co.uk/" TargetMode="External"/><Relationship Id="rId3" Type="http://schemas.openxmlformats.org/officeDocument/2006/relationships/hyperlink" Target="mailto:chris.bulley1@gmail.com" TargetMode="External"/><Relationship Id="rId7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aldermastonsquash.co.uk/" TargetMode="External"/><Relationship Id="rId11" Type="http://schemas.openxmlformats.org/officeDocument/2006/relationships/image" Target="../media/image4.png"/><Relationship Id="rId5" Type="http://schemas.openxmlformats.org/officeDocument/2006/relationships/hyperlink" Target="aldermastonsquash.co.uk/free-squash-coaching" TargetMode="External"/><Relationship Id="rId10" Type="http://schemas.openxmlformats.org/officeDocument/2006/relationships/hyperlink" Target="https://berkshiresquash.leaguemaster.co.uk/cgi-county/icounty.exe/showtournamentinfo?tgroupid=20" TargetMode="External"/><Relationship Id="rId4" Type="http://schemas.openxmlformats.org/officeDocument/2006/relationships/hyperlink" Target="mailto:gary@thesquashcoach.co.uk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ngland Squash - Photos, videos and graphics">
            <a:extLst>
              <a:ext uri="{FF2B5EF4-FFF2-40B4-BE49-F238E27FC236}">
                <a16:creationId xmlns:a16="http://schemas.microsoft.com/office/drawing/2014/main" id="{0F9FD9CC-DC3C-B871-AD7E-4381A562D8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32" t="996" r="20167" b="-996"/>
          <a:stretch/>
        </p:blipFill>
        <p:spPr bwMode="auto">
          <a:xfrm>
            <a:off x="5967683" y="-13181"/>
            <a:ext cx="6212141" cy="7281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2BF78695-F065-F06B-1534-6273FC50A3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Moon 8">
            <a:extLst>
              <a:ext uri="{FF2B5EF4-FFF2-40B4-BE49-F238E27FC236}">
                <a16:creationId xmlns:a16="http://schemas.microsoft.com/office/drawing/2014/main" id="{82D04AA0-5626-03BA-F9E3-CFE5839F689F}"/>
              </a:ext>
            </a:extLst>
          </p:cNvPr>
          <p:cNvSpPr/>
          <p:nvPr/>
        </p:nvSpPr>
        <p:spPr>
          <a:xfrm rot="20720459">
            <a:off x="4902496" y="355922"/>
            <a:ext cx="3672102" cy="7398022"/>
          </a:xfrm>
          <a:prstGeom prst="moon">
            <a:avLst/>
          </a:prstGeom>
          <a:solidFill>
            <a:srgbClr val="EF3D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3B9BAEF-DFB7-4409-B9DE-BD2E522C45A4}"/>
              </a:ext>
            </a:extLst>
          </p:cNvPr>
          <p:cNvSpPr/>
          <p:nvPr/>
        </p:nvSpPr>
        <p:spPr>
          <a:xfrm>
            <a:off x="-157995" y="-11164"/>
            <a:ext cx="6380480" cy="7296552"/>
          </a:xfrm>
          <a:prstGeom prst="rect">
            <a:avLst/>
          </a:prstGeom>
          <a:solidFill>
            <a:srgbClr val="EF3D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E0454ACE-D59D-D25C-E834-8C57DDABF4D1}"/>
              </a:ext>
            </a:extLst>
          </p:cNvPr>
          <p:cNvSpPr/>
          <p:nvPr/>
        </p:nvSpPr>
        <p:spPr>
          <a:xfrm>
            <a:off x="4958891" y="5890762"/>
            <a:ext cx="3816376" cy="1377402"/>
          </a:xfrm>
          <a:prstGeom prst="triangle">
            <a:avLst>
              <a:gd name="adj" fmla="val 50000"/>
            </a:avLst>
          </a:prstGeom>
          <a:solidFill>
            <a:srgbClr val="EF3D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BB4EEC31-B54D-EA11-7204-8848E36450A3}"/>
              </a:ext>
            </a:extLst>
          </p:cNvPr>
          <p:cNvSpPr/>
          <p:nvPr/>
        </p:nvSpPr>
        <p:spPr>
          <a:xfrm rot="10800000">
            <a:off x="4562516" y="-12192"/>
            <a:ext cx="3066968" cy="961231"/>
          </a:xfrm>
          <a:prstGeom prst="triangle">
            <a:avLst/>
          </a:prstGeom>
          <a:solidFill>
            <a:srgbClr val="EF3D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72D29F-B486-6E49-C2FA-F51EA9063584}"/>
              </a:ext>
            </a:extLst>
          </p:cNvPr>
          <p:cNvSpPr txBox="1"/>
          <p:nvPr/>
        </p:nvSpPr>
        <p:spPr>
          <a:xfrm>
            <a:off x="89721" y="2914732"/>
            <a:ext cx="7826582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FREE JUNIOR TASTER SQUASH SESSIONS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6EC150B-8775-7B15-0DB5-00A93D2499D2}"/>
              </a:ext>
            </a:extLst>
          </p:cNvPr>
          <p:cNvSpPr txBox="1"/>
          <p:nvPr/>
        </p:nvSpPr>
        <p:spPr>
          <a:xfrm>
            <a:off x="178599" y="1046923"/>
            <a:ext cx="59174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</a:rPr>
              <a:t>F</a:t>
            </a:r>
            <a:r>
              <a:rPr lang="en-GB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or juniors, aged 7 to 17 year olds.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All standards welcome including absolute beginners.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</a:rPr>
              <a:t>One FREE “taster” session for any junior who has not attended previously.</a:t>
            </a:r>
            <a:endParaRPr lang="en-GB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</a:rPr>
              <a:t>Professional coach with over 20 years’ experience.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Rackets and balls provided, just bring indoor shoes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4E2ED3D-EF2F-BB55-38F6-ADA9EC6608FE}"/>
              </a:ext>
            </a:extLst>
          </p:cNvPr>
          <p:cNvSpPr txBox="1"/>
          <p:nvPr/>
        </p:nvSpPr>
        <p:spPr>
          <a:xfrm>
            <a:off x="115725" y="-93113"/>
            <a:ext cx="59174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0" i="0" u="none" strike="noStrike" baseline="0" dirty="0">
                <a:solidFill>
                  <a:srgbClr val="FFFFFF"/>
                </a:solidFill>
                <a:latin typeface="CIDFont+F1"/>
              </a:rPr>
              <a:t>Junior </a:t>
            </a:r>
            <a:r>
              <a:rPr lang="en-GB" sz="2800" dirty="0">
                <a:solidFill>
                  <a:srgbClr val="FFFFFF"/>
                </a:solidFill>
                <a:latin typeface="CIDFont+F1"/>
              </a:rPr>
              <a:t>Squash Group Sessions at </a:t>
            </a:r>
          </a:p>
          <a:p>
            <a:r>
              <a:rPr lang="en-GB" sz="2800" dirty="0">
                <a:solidFill>
                  <a:srgbClr val="FFFFFF"/>
                </a:solidFill>
                <a:latin typeface="CIDFont+F1"/>
              </a:rPr>
              <a:t>Hook Community Squash Club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D1B6EF5-83D7-ABF5-E5B8-37937DDE08DB}"/>
              </a:ext>
            </a:extLst>
          </p:cNvPr>
          <p:cNvSpPr txBox="1"/>
          <p:nvPr/>
        </p:nvSpPr>
        <p:spPr>
          <a:xfrm>
            <a:off x="100496" y="3624142"/>
            <a:ext cx="66183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chemeClr val="bg1"/>
                </a:solidFill>
              </a:rPr>
              <a:t>WHEN: Every Monday or Friday after-school or Wednesday before school. All during school term times. Starting 11</a:t>
            </a:r>
            <a:r>
              <a:rPr lang="en-GB" sz="1800" baseline="30000" dirty="0">
                <a:solidFill>
                  <a:schemeClr val="bg1"/>
                </a:solidFill>
              </a:rPr>
              <a:t>TH</a:t>
            </a:r>
            <a:r>
              <a:rPr lang="en-GB" sz="1800" dirty="0">
                <a:solidFill>
                  <a:schemeClr val="bg1"/>
                </a:solidFill>
              </a:rPr>
              <a:t> September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WHERE: </a:t>
            </a:r>
            <a:r>
              <a:rPr lang="en-GB" sz="1800" b="0" i="0" u="none" strike="noStrike" baseline="0" dirty="0">
                <a:solidFill>
                  <a:srgbClr val="FFFFFF"/>
                </a:solidFill>
                <a:latin typeface="CIDFont+F1"/>
              </a:rPr>
              <a:t>Hook Community Squash Club, Ravenscroft, Hook RG27 9NN</a:t>
            </a:r>
            <a:endParaRPr lang="en-GB" dirty="0">
              <a:solidFill>
                <a:schemeClr val="bg1"/>
              </a:solidFill>
              <a:latin typeface="CIDFont+F1"/>
            </a:endParaRPr>
          </a:p>
          <a:p>
            <a:r>
              <a:rPr lang="en-GB" dirty="0">
                <a:solidFill>
                  <a:schemeClr val="bg1"/>
                </a:solidFill>
              </a:rPr>
              <a:t>INFO: </a:t>
            </a:r>
            <a:r>
              <a:rPr lang="en-GB" b="0" i="0" dirty="0">
                <a:solidFill>
                  <a:schemeClr val="bg1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gary@thesquashcoach.co.uk</a:t>
            </a:r>
            <a:r>
              <a:rPr lang="en-GB" b="0" i="0" dirty="0">
                <a:solidFill>
                  <a:schemeClr val="bg1"/>
                </a:solidFill>
                <a:effectLst/>
              </a:rPr>
              <a:t> or visit </a:t>
            </a:r>
            <a:r>
              <a:rPr lang="en-GB" dirty="0">
                <a:solidFill>
                  <a:srgbClr val="FFFFFF"/>
                </a:solidFill>
                <a:latin typeface="CIDFont+F1"/>
                <a:hlinkClick r:id="rId4"/>
              </a:rPr>
              <a:t>www.thesquashcoach.co.uk</a:t>
            </a:r>
            <a:r>
              <a:rPr lang="en-GB" dirty="0">
                <a:solidFill>
                  <a:srgbClr val="FFFFFF"/>
                </a:solidFill>
                <a:latin typeface="CIDFont+F1"/>
              </a:rPr>
              <a:t> or </a:t>
            </a:r>
            <a:r>
              <a:rPr lang="en-GB" dirty="0">
                <a:solidFill>
                  <a:srgbClr val="FFFFFF"/>
                </a:solidFill>
                <a:latin typeface="CIDFont+F1"/>
                <a:hlinkClick r:id="rId5"/>
              </a:rPr>
              <a:t>www.hooksquash.org.uk</a:t>
            </a:r>
            <a:r>
              <a:rPr lang="en-GB" dirty="0">
                <a:solidFill>
                  <a:srgbClr val="FFFFFF"/>
                </a:solidFill>
                <a:latin typeface="CIDFont+F1"/>
              </a:rPr>
              <a:t>  </a:t>
            </a:r>
            <a:endParaRPr lang="en-GB" sz="1800" b="0" i="0" u="none" strike="noStrike" baseline="0" dirty="0">
              <a:solidFill>
                <a:srgbClr val="FFFFFF"/>
              </a:solidFill>
              <a:latin typeface="CIDFont+F1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5117240-8426-FA05-BFC1-A4F8C1C2DEDA}"/>
              </a:ext>
            </a:extLst>
          </p:cNvPr>
          <p:cNvSpPr txBox="1"/>
          <p:nvPr/>
        </p:nvSpPr>
        <p:spPr>
          <a:xfrm>
            <a:off x="87942" y="5388123"/>
            <a:ext cx="71433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Gary Hales (mobile: 07854 519797)</a:t>
            </a:r>
          </a:p>
          <a:p>
            <a:r>
              <a:rPr lang="en-GB" dirty="0">
                <a:solidFill>
                  <a:schemeClr val="bg1"/>
                </a:solidFill>
              </a:rPr>
              <a:t>Level 3 Professional Squash &amp; Racketball Coach</a:t>
            </a:r>
          </a:p>
          <a:p>
            <a:r>
              <a:rPr lang="en-GB" dirty="0">
                <a:solidFill>
                  <a:schemeClr val="bg1"/>
                </a:solidFill>
              </a:rPr>
              <a:t>Enhanced DBS Checked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E237783-3B0A-3574-B7E5-87E331EB1149}"/>
              </a:ext>
            </a:extLst>
          </p:cNvPr>
          <p:cNvSpPr txBox="1"/>
          <p:nvPr/>
        </p:nvSpPr>
        <p:spPr>
          <a:xfrm>
            <a:off x="1565614" y="6880403"/>
            <a:ext cx="2512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FE687E-A90F-A639-1D97-D7D158CA7378}"/>
              </a:ext>
            </a:extLst>
          </p:cNvPr>
          <p:cNvSpPr txBox="1"/>
          <p:nvPr/>
        </p:nvSpPr>
        <p:spPr>
          <a:xfrm>
            <a:off x="2952136" y="3158301"/>
            <a:ext cx="62189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341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ngland Squash - Photos, videos and graphics">
            <a:extLst>
              <a:ext uri="{FF2B5EF4-FFF2-40B4-BE49-F238E27FC236}">
                <a16:creationId xmlns:a16="http://schemas.microsoft.com/office/drawing/2014/main" id="{0F9FD9CC-DC3C-B871-AD7E-4381A562D8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32" t="996" r="20167" b="-996"/>
          <a:stretch/>
        </p:blipFill>
        <p:spPr bwMode="auto">
          <a:xfrm>
            <a:off x="5967683" y="-13181"/>
            <a:ext cx="6212141" cy="7281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2BF78695-F065-F06B-1534-6273FC50A3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Moon 8">
            <a:extLst>
              <a:ext uri="{FF2B5EF4-FFF2-40B4-BE49-F238E27FC236}">
                <a16:creationId xmlns:a16="http://schemas.microsoft.com/office/drawing/2014/main" id="{82D04AA0-5626-03BA-F9E3-CFE5839F689F}"/>
              </a:ext>
            </a:extLst>
          </p:cNvPr>
          <p:cNvSpPr/>
          <p:nvPr/>
        </p:nvSpPr>
        <p:spPr>
          <a:xfrm rot="20720459">
            <a:off x="4902496" y="355922"/>
            <a:ext cx="3672102" cy="7398022"/>
          </a:xfrm>
          <a:prstGeom prst="moon">
            <a:avLst/>
          </a:prstGeom>
          <a:solidFill>
            <a:srgbClr val="EF3D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3B9BAEF-DFB7-4409-B9DE-BD2E522C45A4}"/>
              </a:ext>
            </a:extLst>
          </p:cNvPr>
          <p:cNvSpPr/>
          <p:nvPr/>
        </p:nvSpPr>
        <p:spPr>
          <a:xfrm>
            <a:off x="-157995" y="-11164"/>
            <a:ext cx="6380480" cy="7296552"/>
          </a:xfrm>
          <a:prstGeom prst="rect">
            <a:avLst/>
          </a:prstGeom>
          <a:solidFill>
            <a:srgbClr val="EF3D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E0454ACE-D59D-D25C-E834-8C57DDABF4D1}"/>
              </a:ext>
            </a:extLst>
          </p:cNvPr>
          <p:cNvSpPr/>
          <p:nvPr/>
        </p:nvSpPr>
        <p:spPr>
          <a:xfrm>
            <a:off x="4958891" y="5890762"/>
            <a:ext cx="3816376" cy="1377402"/>
          </a:xfrm>
          <a:prstGeom prst="triangle">
            <a:avLst>
              <a:gd name="adj" fmla="val 50000"/>
            </a:avLst>
          </a:prstGeom>
          <a:solidFill>
            <a:srgbClr val="EF3D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BB4EEC31-B54D-EA11-7204-8848E36450A3}"/>
              </a:ext>
            </a:extLst>
          </p:cNvPr>
          <p:cNvSpPr/>
          <p:nvPr/>
        </p:nvSpPr>
        <p:spPr>
          <a:xfrm rot="10800000">
            <a:off x="4562516" y="-12192"/>
            <a:ext cx="3066968" cy="961231"/>
          </a:xfrm>
          <a:prstGeom prst="triangle">
            <a:avLst/>
          </a:prstGeom>
          <a:solidFill>
            <a:srgbClr val="EF3D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72D29F-B486-6E49-C2FA-F51EA9063584}"/>
              </a:ext>
            </a:extLst>
          </p:cNvPr>
          <p:cNvSpPr txBox="1"/>
          <p:nvPr/>
        </p:nvSpPr>
        <p:spPr>
          <a:xfrm>
            <a:off x="79730" y="2942029"/>
            <a:ext cx="7549754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FREE BEGINNERS’ SQUASH SESSIONS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6EC150B-8775-7B15-0DB5-00A93D2499D2}"/>
              </a:ext>
            </a:extLst>
          </p:cNvPr>
          <p:cNvSpPr txBox="1"/>
          <p:nvPr/>
        </p:nvSpPr>
        <p:spPr>
          <a:xfrm>
            <a:off x="178599" y="809145"/>
            <a:ext cx="59174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FREE 6 X 1 hour coaching course over 6 weeks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</a:rPr>
              <a:t>(</a:t>
            </a:r>
            <a:r>
              <a:rPr lang="en-GB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non-members only).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</a:rPr>
              <a:t>F</a:t>
            </a:r>
            <a:r>
              <a:rPr lang="en-GB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or beginners, aimed at 20-40 year olds.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</a:rPr>
              <a:t>Professional coach with over 20 years’ experience.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</a:rPr>
              <a:t>Free squash membership for 3m.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Rackets and balls provided, just bring indoor shoes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4E2ED3D-EF2F-BB55-38F6-ADA9EC6608FE}"/>
              </a:ext>
            </a:extLst>
          </p:cNvPr>
          <p:cNvSpPr txBox="1"/>
          <p:nvPr/>
        </p:nvSpPr>
        <p:spPr>
          <a:xfrm>
            <a:off x="115725" y="-93113"/>
            <a:ext cx="59174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Aldermaston Squash Club</a:t>
            </a:r>
          </a:p>
          <a:p>
            <a:r>
              <a:rPr lang="en-GB" sz="2800" b="0" i="0" u="none" strike="noStrike" baseline="0" dirty="0">
                <a:solidFill>
                  <a:srgbClr val="FFFFFF"/>
                </a:solidFill>
                <a:latin typeface="CIDFont+F1"/>
              </a:rPr>
              <a:t>For fun, fitness &amp; friendships!</a:t>
            </a:r>
            <a:r>
              <a:rPr lang="en-GB" sz="2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D1B6EF5-83D7-ABF5-E5B8-37937DDE08DB}"/>
              </a:ext>
            </a:extLst>
          </p:cNvPr>
          <p:cNvSpPr txBox="1"/>
          <p:nvPr/>
        </p:nvSpPr>
        <p:spPr>
          <a:xfrm>
            <a:off x="172875" y="3581399"/>
            <a:ext cx="62666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chemeClr val="bg1"/>
                </a:solidFill>
              </a:rPr>
              <a:t>WHEN: Every Tuesday, </a:t>
            </a:r>
            <a:r>
              <a:rPr lang="en-GB" dirty="0">
                <a:solidFill>
                  <a:schemeClr val="bg1"/>
                </a:solidFill>
              </a:rPr>
              <a:t>starting </a:t>
            </a:r>
            <a:r>
              <a:rPr lang="en-GB" sz="1800" dirty="0">
                <a:solidFill>
                  <a:schemeClr val="bg1"/>
                </a:solidFill>
              </a:rPr>
              <a:t>5</a:t>
            </a:r>
            <a:r>
              <a:rPr lang="en-GB" sz="1800" baseline="30000" dirty="0">
                <a:solidFill>
                  <a:schemeClr val="bg1"/>
                </a:solidFill>
              </a:rPr>
              <a:t>th</a:t>
            </a:r>
            <a:r>
              <a:rPr lang="en-GB" sz="1800" dirty="0">
                <a:solidFill>
                  <a:schemeClr val="bg1"/>
                </a:solidFill>
              </a:rPr>
              <a:t> September @ 5pm or 6pm</a:t>
            </a:r>
            <a:r>
              <a:rPr lang="en-GB" dirty="0">
                <a:solidFill>
                  <a:schemeClr val="bg1"/>
                </a:solidFill>
              </a:rPr>
              <a:t>.</a:t>
            </a:r>
          </a:p>
          <a:p>
            <a:r>
              <a:rPr lang="en-GB" dirty="0">
                <a:solidFill>
                  <a:schemeClr val="bg1"/>
                </a:solidFill>
              </a:rPr>
              <a:t>WHERE: </a:t>
            </a:r>
            <a:r>
              <a:rPr lang="en-GB" sz="1800" b="0" i="0" u="none" strike="noStrike" baseline="0" dirty="0">
                <a:solidFill>
                  <a:srgbClr val="FFFFFF"/>
                </a:solidFill>
                <a:latin typeface="CIDFont+F1"/>
              </a:rPr>
              <a:t>Aldermaston Squash Club, Reading RG7 4PR</a:t>
            </a:r>
            <a:endParaRPr lang="en-GB" dirty="0">
              <a:solidFill>
                <a:schemeClr val="bg1"/>
              </a:solidFill>
              <a:latin typeface="CIDFont+F1"/>
            </a:endParaRPr>
          </a:p>
          <a:p>
            <a:r>
              <a:rPr lang="en-GB" dirty="0">
                <a:solidFill>
                  <a:schemeClr val="bg1"/>
                </a:solidFill>
              </a:rPr>
              <a:t>INFO: </a:t>
            </a:r>
            <a:r>
              <a:rPr lang="en-GB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chris.bulley1@gmail.com</a:t>
            </a:r>
            <a:r>
              <a:rPr lang="en-GB" dirty="0">
                <a:solidFill>
                  <a:schemeClr val="bg1"/>
                </a:solidFill>
              </a:rPr>
              <a:t> or </a:t>
            </a:r>
            <a:r>
              <a:rPr lang="en-GB" b="0" i="0" dirty="0">
                <a:solidFill>
                  <a:schemeClr val="bg1"/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gary@thesquashcoach.co.uk</a:t>
            </a:r>
            <a:r>
              <a:rPr lang="en-GB" b="0" i="0" dirty="0">
                <a:solidFill>
                  <a:schemeClr val="bg1"/>
                </a:solidFill>
                <a:effectLst/>
              </a:rPr>
              <a:t> or visit </a:t>
            </a:r>
            <a:r>
              <a:rPr lang="en-GB" sz="1800" b="0" i="0" u="none" strike="noStrike" baseline="0" dirty="0">
                <a:solidFill>
                  <a:srgbClr val="FFFFFF"/>
                </a:solidFill>
                <a:latin typeface="CIDFont+F1"/>
                <a:hlinkClick r:id="rId5"/>
              </a:rPr>
              <a:t>aldermastonsquash.co.uk/free-squash-coaching</a:t>
            </a:r>
            <a:endParaRPr lang="en-GB" sz="1800" b="0" i="0" u="none" strike="noStrike" baseline="0" dirty="0">
              <a:solidFill>
                <a:srgbClr val="FFFFFF"/>
              </a:solidFill>
              <a:latin typeface="CIDFont+F1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5117240-8426-FA05-BFC1-A4F8C1C2DEDA}"/>
              </a:ext>
            </a:extLst>
          </p:cNvPr>
          <p:cNvSpPr txBox="1"/>
          <p:nvPr/>
        </p:nvSpPr>
        <p:spPr>
          <a:xfrm>
            <a:off x="32010" y="5130030"/>
            <a:ext cx="7143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Funded by Berkshire Squash, in association with Aldermaston Squash Club. Please click on the squash ball to enter.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E237783-3B0A-3574-B7E5-87E331EB1149}"/>
              </a:ext>
            </a:extLst>
          </p:cNvPr>
          <p:cNvSpPr txBox="1"/>
          <p:nvPr/>
        </p:nvSpPr>
        <p:spPr>
          <a:xfrm>
            <a:off x="1565614" y="6880403"/>
            <a:ext cx="2512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dirty="0">
              <a:solidFill>
                <a:schemeClr val="bg1"/>
              </a:solidFill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6D49D53-E4F4-B4AF-A90F-A5C59DBEA899}"/>
              </a:ext>
            </a:extLst>
          </p:cNvPr>
          <p:cNvGrpSpPr/>
          <p:nvPr/>
        </p:nvGrpSpPr>
        <p:grpSpPr>
          <a:xfrm>
            <a:off x="3038677" y="5788276"/>
            <a:ext cx="1587222" cy="1079693"/>
            <a:chOff x="1651819" y="5592558"/>
            <a:chExt cx="1773213" cy="1460415"/>
          </a:xfrm>
        </p:grpSpPr>
        <p:pic>
          <p:nvPicPr>
            <p:cNvPr id="31" name="Picture 30">
              <a:hlinkClick r:id="rId6"/>
              <a:extLst>
                <a:ext uri="{FF2B5EF4-FFF2-40B4-BE49-F238E27FC236}">
                  <a16:creationId xmlns:a16="http://schemas.microsoft.com/office/drawing/2014/main" id="{0194816C-AC67-70EF-14A0-CAA717C0BA1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236" r="5236"/>
            <a:stretch/>
          </p:blipFill>
          <p:spPr>
            <a:xfrm>
              <a:off x="1689850" y="5619094"/>
              <a:ext cx="1661657" cy="1433879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</p:pic>
        <p:sp>
          <p:nvSpPr>
            <p:cNvPr id="1024" name="Freeform: Shape 1023">
              <a:extLst>
                <a:ext uri="{FF2B5EF4-FFF2-40B4-BE49-F238E27FC236}">
                  <a16:creationId xmlns:a16="http://schemas.microsoft.com/office/drawing/2014/main" id="{8ACB7ABE-ADF3-BCE4-3B9C-30F1E598AEF8}"/>
                </a:ext>
              </a:extLst>
            </p:cNvPr>
            <p:cNvSpPr/>
            <p:nvPr/>
          </p:nvSpPr>
          <p:spPr>
            <a:xfrm>
              <a:off x="2595715" y="5604386"/>
              <a:ext cx="829317" cy="1433879"/>
            </a:xfrm>
            <a:custGeom>
              <a:avLst/>
              <a:gdLst>
                <a:gd name="connsiteX0" fmla="*/ 0 w 776749"/>
                <a:gd name="connsiteY0" fmla="*/ 0 h 1356852"/>
                <a:gd name="connsiteX1" fmla="*/ 747252 w 776749"/>
                <a:gd name="connsiteY1" fmla="*/ 1356852 h 1356852"/>
                <a:gd name="connsiteX2" fmla="*/ 776749 w 776749"/>
                <a:gd name="connsiteY2" fmla="*/ 9832 h 1356852"/>
                <a:gd name="connsiteX3" fmla="*/ 0 w 776749"/>
                <a:gd name="connsiteY3" fmla="*/ 0 h 1356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6749" h="1356852">
                  <a:moveTo>
                    <a:pt x="0" y="0"/>
                  </a:moveTo>
                  <a:lnTo>
                    <a:pt x="747252" y="1356852"/>
                  </a:lnTo>
                  <a:lnTo>
                    <a:pt x="776749" y="9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3D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25" name="Freeform: Shape 1024">
              <a:extLst>
                <a:ext uri="{FF2B5EF4-FFF2-40B4-BE49-F238E27FC236}">
                  <a16:creationId xmlns:a16="http://schemas.microsoft.com/office/drawing/2014/main" id="{6BF473C5-0566-A145-0CA2-7CD7ABAB60BF}"/>
                </a:ext>
              </a:extLst>
            </p:cNvPr>
            <p:cNvSpPr/>
            <p:nvPr/>
          </p:nvSpPr>
          <p:spPr>
            <a:xfrm flipH="1">
              <a:off x="1651819" y="5592558"/>
              <a:ext cx="842803" cy="1398177"/>
            </a:xfrm>
            <a:custGeom>
              <a:avLst/>
              <a:gdLst>
                <a:gd name="connsiteX0" fmla="*/ 0 w 776749"/>
                <a:gd name="connsiteY0" fmla="*/ 0 h 1356852"/>
                <a:gd name="connsiteX1" fmla="*/ 747252 w 776749"/>
                <a:gd name="connsiteY1" fmla="*/ 1356852 h 1356852"/>
                <a:gd name="connsiteX2" fmla="*/ 776749 w 776749"/>
                <a:gd name="connsiteY2" fmla="*/ 9832 h 1356852"/>
                <a:gd name="connsiteX3" fmla="*/ 0 w 776749"/>
                <a:gd name="connsiteY3" fmla="*/ 0 h 1356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6749" h="1356852">
                  <a:moveTo>
                    <a:pt x="0" y="0"/>
                  </a:moveTo>
                  <a:lnTo>
                    <a:pt x="747252" y="1356852"/>
                  </a:lnTo>
                  <a:lnTo>
                    <a:pt x="776749" y="9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3D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pic>
        <p:nvPicPr>
          <p:cNvPr id="1027" name="Picture 2" descr="No photo description available.">
            <a:hlinkClick r:id="rId8"/>
            <a:extLst>
              <a:ext uri="{FF2B5EF4-FFF2-40B4-BE49-F238E27FC236}">
                <a16:creationId xmlns:a16="http://schemas.microsoft.com/office/drawing/2014/main" id="{332665E8-0B72-9DBE-736F-E8DD26B629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58" b="27966"/>
          <a:stretch/>
        </p:blipFill>
        <p:spPr bwMode="auto">
          <a:xfrm>
            <a:off x="104917" y="5795639"/>
            <a:ext cx="2176202" cy="1079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DFE687E-A90F-A639-1D97-D7D158CA7378}"/>
              </a:ext>
            </a:extLst>
          </p:cNvPr>
          <p:cNvSpPr txBox="1"/>
          <p:nvPr/>
        </p:nvSpPr>
        <p:spPr>
          <a:xfrm>
            <a:off x="2952136" y="3158301"/>
            <a:ext cx="62189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</p:txBody>
      </p:sp>
      <p:pic>
        <p:nvPicPr>
          <p:cNvPr id="2" name="Picture 1">
            <a:hlinkClick r:id="rId10"/>
            <a:extLst>
              <a:ext uri="{FF2B5EF4-FFF2-40B4-BE49-F238E27FC236}">
                <a16:creationId xmlns:a16="http://schemas.microsoft.com/office/drawing/2014/main" id="{08812C03-F73D-9F28-EDA5-79B6A2FD101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56788" y="5833757"/>
            <a:ext cx="1137301" cy="1028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279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3410</TotalTime>
  <Words>272</Words>
  <Application>Microsoft Office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CIDFont+F1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bulley</dc:creator>
  <cp:lastModifiedBy>Gary hales</cp:lastModifiedBy>
  <cp:revision>22</cp:revision>
  <dcterms:created xsi:type="dcterms:W3CDTF">2023-07-09T13:38:09Z</dcterms:created>
  <dcterms:modified xsi:type="dcterms:W3CDTF">2023-09-02T13:57:06Z</dcterms:modified>
</cp:coreProperties>
</file>